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197" autoAdjust="0"/>
  </p:normalViewPr>
  <p:slideViewPr>
    <p:cSldViewPr>
      <p:cViewPr varScale="1">
        <p:scale>
          <a:sx n="90" d="100"/>
          <a:sy n="90" d="100"/>
        </p:scale>
        <p:origin x="14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4FEFF28E-86AE-4F89-8B37-F5E7046036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E0DEF31-3DB8-4560-B881-974A5D26EF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1AFE3D1D-A68E-4D16-9928-D20EA136F26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A339E759-AE2F-463D-858E-5FAE4CA8F0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7E9ED16-C5FD-4148-9A9E-FA2775D87A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F5741F-F6FE-C263-BCDE-8BFA794A1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3F485C-5436-420E-EF7E-873A09F87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246733-1848-2D67-3CA1-A4845CCAB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0EA9E-77E0-3041-84F9-A72A972207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18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ECA0B9-CD63-39CF-8896-76DF810B3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2E452F-E836-BE99-6A5A-029BBA2FF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F1972-0372-265A-C046-EC7B79526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1222F-819A-B245-BF2A-D1FAB9DB27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516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BD72E5-B044-2AE5-0065-4CCF863DE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6F0986-F25E-D9A0-5667-83422BBAF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9D8DC5-F3B9-4D34-4914-36692D56E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EAAAA-CD33-1343-87F4-858A730061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435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0D0A69-1DBC-1C59-1180-4B8DAD36DA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7D13A9-B059-7868-95B5-1182539EB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7CF167-26D1-BBA4-DB6B-CF0A61302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2C9C4-A0C0-884D-BA5B-2B93A3F43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33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27CB71-0F86-07D1-64AB-4B4C3607A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D71EF8-1E53-4638-149A-85835FAA20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B401A-2B5A-ABB6-E72D-2CBBC06DE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8AC45-32F3-D342-94B4-BB28CB0E8D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32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4F2B38-E56B-295F-F45B-8D8706B70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3448F8-0911-8946-C94D-B77B6D363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83747-8201-7964-0D19-0F6C05F66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C40B8-C432-F245-A5FB-6E30D89B47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718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B44ACF-062A-0339-2583-0D23F9DF3A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B37D0F-0E97-FD50-7DB0-D80967FBA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BEBBC7-C2B8-E732-2DF4-58506AD39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C1677-BAA6-C643-9C1D-606F80DAA6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600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480F64-3DDA-EF23-C8F0-926126322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E51410-DFE8-D90C-6BE5-EFB1EA61B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D3F974-8054-0155-C85A-81BA552EC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F1934-189E-CA41-B9E8-1C2FA0D2C0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301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330254C-9C26-ACCE-3ADB-9CAF4D352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299F6ED-8664-D5C4-34C4-C313C2AF85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7B399E-51B7-03A9-DC67-841B47D90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6C03B-0395-704B-A7E2-220D6C2A07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2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011D73-C2B8-26D7-C886-20F339FBB5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F1F62B-2884-75E5-DB32-7F9B5645E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C7FD7-9196-52D0-82BD-6A4972119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F90D4-C59F-B347-A29C-DA6646AE53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08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7F38B-A918-7C30-CC3A-07321EF4F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3B8003-5A02-EE44-D36E-9AAD0F740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4531A9-8BCF-B089-381B-0EAFFA7A9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3D944-456A-884E-818E-0B46B0DE25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821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B7E3C4-C48B-273F-D18F-E793C1DC6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374228-4DE2-7F1D-F373-4C3E9FB6A6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9C4D81-A527-499D-9913-8DE9CE6BFE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ECC0CA-06FD-444F-B86F-A96962A9CD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9835061-8197-4D39-AF17-14FBB2E7E8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5BA1BD8-7A58-774E-8A40-38CEA8C3A45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id="{E24A7B67-D81E-F10B-D965-37488592F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2941638"/>
            <a:ext cx="2949575" cy="523875"/>
          </a:xfrm>
          <a:prstGeom prst="rect">
            <a:avLst/>
          </a:prstGeom>
          <a:solidFill>
            <a:srgbClr val="6699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  <a:latin typeface="Albertus Extra Bold" pitchFamily="34" charset="0"/>
                <a:cs typeface="Arial" panose="020B0604020202020204" pitchFamily="34" charset="0"/>
              </a:rPr>
              <a:t>Year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  <a:latin typeface="Albertus Extra Bold" pitchFamily="34" charset="0"/>
                <a:cs typeface="Arial" panose="020B0604020202020204" pitchFamily="34" charset="0"/>
              </a:rPr>
              <a:t>Planet Earth</a:t>
            </a:r>
            <a:endParaRPr lang="en-US" altLang="en-US" sz="1400" b="1">
              <a:solidFill>
                <a:schemeClr val="bg1"/>
              </a:solidFill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B865F200-E77F-4FC4-BB3D-9EBB77D32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188913"/>
            <a:ext cx="5227637" cy="523875"/>
          </a:xfrm>
          <a:prstGeom prst="rect">
            <a:avLst/>
          </a:prstGeom>
          <a:solidFill>
            <a:srgbClr val="FFFF66"/>
          </a:solidFill>
          <a:ln w="5715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1800" b="1" dirty="0">
                <a:latin typeface="Albertus Extra Bold"/>
                <a:cs typeface="Arial" charset="0"/>
              </a:rPr>
              <a:t>Learning Map for Year 5: Summer 2024</a:t>
            </a:r>
          </a:p>
          <a:p>
            <a:pPr algn="ctr" eaLnBrk="1" hangingPunct="1">
              <a:defRPr/>
            </a:pPr>
            <a:endParaRPr lang="en-US" sz="1000" b="1" dirty="0">
              <a:latin typeface="Albertus Extra Bold"/>
              <a:cs typeface="Arial" charset="0"/>
            </a:endParaRPr>
          </a:p>
        </p:txBody>
      </p:sp>
      <p:sp>
        <p:nvSpPr>
          <p:cNvPr id="3076" name="Text Box 52">
            <a:extLst>
              <a:ext uri="{FF2B5EF4-FFF2-40B4-BE49-F238E27FC236}">
                <a16:creationId xmlns:a16="http://schemas.microsoft.com/office/drawing/2014/main" id="{8E7604C6-0F3E-1813-FB1C-8A6F69909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5572125"/>
            <a:ext cx="704850" cy="2460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Volume</a:t>
            </a:r>
            <a:endParaRPr lang="en-US" altLang="en-US" sz="10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54">
            <a:extLst>
              <a:ext uri="{FF2B5EF4-FFF2-40B4-BE49-F238E27FC236}">
                <a16:creationId xmlns:a16="http://schemas.microsoft.com/office/drawing/2014/main" id="{9A13CAC8-5D51-85D1-F5AB-428651C2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072063"/>
            <a:ext cx="933450" cy="2460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Decimals</a:t>
            </a:r>
            <a:endParaRPr lang="en-US" altLang="en-US" sz="10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 Box 55">
            <a:extLst>
              <a:ext uri="{FF2B5EF4-FFF2-40B4-BE49-F238E27FC236}">
                <a16:creationId xmlns:a16="http://schemas.microsoft.com/office/drawing/2014/main" id="{E5076EBC-1605-ECB8-0131-575609E12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551363"/>
            <a:ext cx="1066800" cy="4000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Position and direction</a:t>
            </a:r>
            <a:endParaRPr lang="en-US" altLang="en-US" sz="10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079" name="Text Box 56">
            <a:extLst>
              <a:ext uri="{FF2B5EF4-FFF2-40B4-BE49-F238E27FC236}">
                <a16:creationId xmlns:a16="http://schemas.microsoft.com/office/drawing/2014/main" id="{89D78E73-5237-5D48-78A7-D135AFE5B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206875"/>
            <a:ext cx="1223963" cy="2460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Shape</a:t>
            </a:r>
          </a:p>
        </p:txBody>
      </p:sp>
      <p:sp>
        <p:nvSpPr>
          <p:cNvPr id="3080" name="Text Box 62">
            <a:extLst>
              <a:ext uri="{FF2B5EF4-FFF2-40B4-BE49-F238E27FC236}">
                <a16:creationId xmlns:a16="http://schemas.microsoft.com/office/drawing/2014/main" id="{231E0753-A442-6674-6320-ABC86A301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4087813"/>
            <a:ext cx="1154112" cy="1089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Relationships and Sex Education</a:t>
            </a:r>
          </a:p>
          <a:p>
            <a:pPr algn="ctr">
              <a:buFontTx/>
              <a:buNone/>
            </a:pPr>
            <a:r>
              <a:rPr lang="en-US" altLang="en-US" sz="900">
                <a:latin typeface="Albertus Extra Bold" pitchFamily="34" charset="0"/>
              </a:rPr>
              <a:t>L</a:t>
            </a:r>
            <a:r>
              <a:rPr lang="en-GB" altLang="en-US" sz="900">
                <a:latin typeface="Albertus Extra Bold" pitchFamily="34" charset="0"/>
              </a:rPr>
              <a:t>earning about emotional and physical changes associated with puberty.</a:t>
            </a:r>
          </a:p>
        </p:txBody>
      </p:sp>
      <p:sp>
        <p:nvSpPr>
          <p:cNvPr id="3081" name="Text Box 64">
            <a:extLst>
              <a:ext uri="{FF2B5EF4-FFF2-40B4-BE49-F238E27FC236}">
                <a16:creationId xmlns:a16="http://schemas.microsoft.com/office/drawing/2014/main" id="{D6C171D1-425D-D560-01DA-6FAFEE91C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025" y="822325"/>
            <a:ext cx="1223963" cy="3683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Summer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>
                <a:latin typeface="Albertus Extra Bold" pitchFamily="34" charset="0"/>
                <a:cs typeface="Arial" panose="020B0604020202020204" pitchFamily="34" charset="0"/>
              </a:rPr>
              <a:t>Cricket and Athletics</a:t>
            </a:r>
            <a:endParaRPr lang="en-US" altLang="en-US" sz="900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082" name="Text Box 66">
            <a:extLst>
              <a:ext uri="{FF2B5EF4-FFF2-40B4-BE49-F238E27FC236}">
                <a16:creationId xmlns:a16="http://schemas.microsoft.com/office/drawing/2014/main" id="{77A870CB-8374-A573-55A9-57DC90C0A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38" y="1271588"/>
            <a:ext cx="1720850" cy="3698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Summer 2</a:t>
            </a:r>
            <a:r>
              <a:rPr lang="en-GB" altLang="en-US" sz="900" u="sng">
                <a:latin typeface="Albertus Extra Bold" pitchFamily="34" charset="0"/>
                <a:cs typeface="Arial" panose="020B0604020202020204" pitchFamily="34" charset="0"/>
              </a:rPr>
              <a:t>:                                              </a:t>
            </a:r>
            <a:r>
              <a:rPr lang="en-US" altLang="en-US" sz="900">
                <a:latin typeface="Albertus Extra Bold" pitchFamily="34" charset="0"/>
                <a:cs typeface="Arial" panose="020B0604020202020204" pitchFamily="34" charset="0"/>
              </a:rPr>
              <a:t>Tag Rugby and Badminton</a:t>
            </a:r>
          </a:p>
        </p:txBody>
      </p:sp>
      <p:sp>
        <p:nvSpPr>
          <p:cNvPr id="3083" name="Text Box 73">
            <a:extLst>
              <a:ext uri="{FF2B5EF4-FFF2-40B4-BE49-F238E27FC236}">
                <a16:creationId xmlns:a16="http://schemas.microsoft.com/office/drawing/2014/main" id="{A1EF3024-2826-7CF2-7F01-D5E3EE472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666875"/>
            <a:ext cx="1627188" cy="6461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b="1" u="sng">
                <a:latin typeface="Albertus Extra Bold" pitchFamily="34" charset="0"/>
              </a:rPr>
              <a:t>Video Production                     </a:t>
            </a:r>
            <a:r>
              <a:rPr lang="en-US" altLang="en-US" sz="900">
                <a:latin typeface="Albertus Extra Bold" pitchFamily="34" charset="0"/>
              </a:rPr>
              <a:t>Using</a:t>
            </a:r>
            <a:r>
              <a:rPr lang="en-GB" altLang="en-US" sz="900">
                <a:solidFill>
                  <a:srgbClr val="FF0000"/>
                </a:solidFill>
                <a:latin typeface="Albertus Extra Bold" pitchFamily="34" charset="0"/>
              </a:rPr>
              <a:t> </a:t>
            </a:r>
            <a:r>
              <a:rPr lang="en-GB" altLang="en-US" sz="900">
                <a:latin typeface="Albertus Extra Bold" pitchFamily="34" charset="0"/>
              </a:rPr>
              <a:t>the skills of capturing and editing to create short videos.</a:t>
            </a:r>
            <a:endParaRPr lang="en-US" altLang="en-US" sz="900" b="1">
              <a:solidFill>
                <a:srgbClr val="FF0000"/>
              </a:solidFill>
              <a:latin typeface="Albertus Extra Bold" pitchFamily="34" charset="0"/>
            </a:endParaRPr>
          </a:p>
        </p:txBody>
      </p:sp>
      <p:sp>
        <p:nvSpPr>
          <p:cNvPr id="3084" name="Text Box 86">
            <a:extLst>
              <a:ext uri="{FF2B5EF4-FFF2-40B4-BE49-F238E27FC236}">
                <a16:creationId xmlns:a16="http://schemas.microsoft.com/office/drawing/2014/main" id="{A241CDA7-DEDF-34C0-26D6-1CC4F1919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801938"/>
            <a:ext cx="2425700" cy="12239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Forces                                                                </a:t>
            </a:r>
            <a:r>
              <a:rPr lang="en-GB" altLang="en-US" sz="900">
                <a:latin typeface="Albertus Extra Bold" pitchFamily="34" charset="0"/>
                <a:cs typeface="Arial" panose="020B0604020202020204" pitchFamily="34" charset="0"/>
              </a:rPr>
              <a:t>Identifying the force of gravity and</a:t>
            </a:r>
            <a:r>
              <a:rPr lang="en-GB" altLang="en-US" sz="900">
                <a:latin typeface="Albertus Extra Bold" pitchFamily="34" charset="0"/>
              </a:rPr>
              <a:t> the effects of air resistance, water resistance and friction between moving objects.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b="1" u="sng">
                <a:latin typeface="Albertus Extra Bold" pitchFamily="34" charset="0"/>
              </a:rPr>
              <a:t>A</a:t>
            </a:r>
            <a:r>
              <a:rPr lang="en-GB" altLang="en-US" sz="900" b="1" u="sng">
                <a:latin typeface="Albertus Extra Bold" pitchFamily="34" charset="0"/>
              </a:rPr>
              <a:t>nimals including humans                                    </a:t>
            </a:r>
            <a:r>
              <a:rPr lang="en-US" altLang="en-US" sz="900">
                <a:latin typeface="Albertus Extra Bold" pitchFamily="34" charset="0"/>
              </a:rPr>
              <a:t>D</a:t>
            </a:r>
            <a:r>
              <a:rPr lang="en-GB" altLang="en-US" sz="900">
                <a:latin typeface="Albertus Extra Bold" pitchFamily="34" charset="0"/>
              </a:rPr>
              <a:t>escribing the changes as humans develop to old age.  Researching and comparing the gestation period of humans and animals.</a:t>
            </a:r>
            <a:endParaRPr lang="en-US" altLang="en-US" sz="9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091" name="Text Box 106">
            <a:extLst>
              <a:ext uri="{FF2B5EF4-FFF2-40B4-BE49-F238E27FC236}">
                <a16:creationId xmlns:a16="http://schemas.microsoft.com/office/drawing/2014/main" id="{5052EDB7-B211-4542-AAC5-D20F6EF28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790575"/>
            <a:ext cx="2243138" cy="14620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900" b="1" u="sng" dirty="0">
                <a:latin typeface="Albertus Extra Bold" pitchFamily="34" charset="0"/>
              </a:rPr>
              <a:t>Narrative - Treason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This text will be used to inspire writing.                                                  The children will write for a range of                                              purposes/audiences including: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Descriptive writing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Non-Chronological Report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Character analysis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Newspapers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Narratives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Letters 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altLang="en-US" sz="800" dirty="0">
                <a:latin typeface="Comic Sans MS" panose="030F0702030302020204" pitchFamily="66" charset="0"/>
              </a:rPr>
              <a:t>Poetry</a:t>
            </a:r>
          </a:p>
        </p:txBody>
      </p:sp>
      <p:sp>
        <p:nvSpPr>
          <p:cNvPr id="3086" name="Text Box 123">
            <a:extLst>
              <a:ext uri="{FF2B5EF4-FFF2-40B4-BE49-F238E27FC236}">
                <a16:creationId xmlns:a16="http://schemas.microsoft.com/office/drawing/2014/main" id="{A9C09D71-CEAD-D9E7-9FCF-DC8FC196E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8388" y="4176713"/>
            <a:ext cx="1257300" cy="18240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DT</a:t>
            </a:r>
            <a:r>
              <a:rPr lang="en-GB" altLang="en-US" sz="900">
                <a:latin typeface="Albertus Extra Bold" pitchFamily="34" charset="0"/>
                <a:cs typeface="Arial" panose="020B0604020202020204" pitchFamily="34" charset="0"/>
              </a:rPr>
              <a:t>:                                </a:t>
            </a: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Structure – Bridges     </a:t>
            </a:r>
            <a:r>
              <a:rPr lang="en-GB" altLang="en-US" sz="900">
                <a:latin typeface="Albertus Extra Bold" pitchFamily="34" charset="0"/>
              </a:rPr>
              <a:t>Designing and building a stable structure that is able to support weight using sustainable materials.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  <a:cs typeface="Arial" panose="020B0604020202020204" pitchFamily="34" charset="0"/>
              </a:rPr>
              <a:t>Art:                              Architecture                  </a:t>
            </a:r>
            <a:r>
              <a:rPr lang="en-GB" altLang="en-US" sz="900">
                <a:latin typeface="Albertus Extra Bold" pitchFamily="34" charset="0"/>
                <a:cs typeface="Arial" panose="020B0604020202020204" pitchFamily="34" charset="0"/>
              </a:rPr>
              <a:t>Applying skills of observational drawing, and composition.</a:t>
            </a:r>
            <a:endParaRPr lang="en-GB" altLang="en-US" sz="900">
              <a:latin typeface="Albertus Extra Bold" pitchFamily="34" charset="0"/>
            </a:endParaRPr>
          </a:p>
        </p:txBody>
      </p:sp>
      <p:cxnSp>
        <p:nvCxnSpPr>
          <p:cNvPr id="3087" name="AutoShape 133">
            <a:extLst>
              <a:ext uri="{FF2B5EF4-FFF2-40B4-BE49-F238E27FC236}">
                <a16:creationId xmlns:a16="http://schemas.microsoft.com/office/drawing/2014/main" id="{5DCD78F8-D690-2CAA-4D51-AFA4592ED1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40225" y="1209675"/>
            <a:ext cx="161925" cy="857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AutoShape 134">
            <a:extLst>
              <a:ext uri="{FF2B5EF4-FFF2-40B4-BE49-F238E27FC236}">
                <a16:creationId xmlns:a16="http://schemas.microsoft.com/office/drawing/2014/main" id="{F96BA923-61A9-8578-B5F6-32E2BFDC7BAF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656013" y="1785938"/>
            <a:ext cx="217487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AutoShape 135">
            <a:extLst>
              <a:ext uri="{FF2B5EF4-FFF2-40B4-BE49-F238E27FC236}">
                <a16:creationId xmlns:a16="http://schemas.microsoft.com/office/drawing/2014/main" id="{0A39C874-7103-2992-A4C3-D485E1E2E8A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95913" y="2778125"/>
            <a:ext cx="133350" cy="131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0" name="AutoShape 137">
            <a:extLst>
              <a:ext uri="{FF2B5EF4-FFF2-40B4-BE49-F238E27FC236}">
                <a16:creationId xmlns:a16="http://schemas.microsoft.com/office/drawing/2014/main" id="{08AA3896-4AE5-7F46-6A03-3237295AD5B8}"/>
              </a:ext>
            </a:extLst>
          </p:cNvPr>
          <p:cNvCxnSpPr>
            <a:cxnSpLocks noChangeShapeType="1"/>
            <a:endCxn id="3122" idx="0"/>
          </p:cNvCxnSpPr>
          <p:nvPr/>
        </p:nvCxnSpPr>
        <p:spPr bwMode="auto">
          <a:xfrm>
            <a:off x="6148388" y="3465513"/>
            <a:ext cx="62547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" name="AutoShape 139">
            <a:extLst>
              <a:ext uri="{FF2B5EF4-FFF2-40B4-BE49-F238E27FC236}">
                <a16:creationId xmlns:a16="http://schemas.microsoft.com/office/drawing/2014/main" id="{AAE57F49-AE4F-E44F-98CC-7E3FE773A60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71738" y="3457575"/>
            <a:ext cx="850900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140">
            <a:extLst>
              <a:ext uri="{FF2B5EF4-FFF2-40B4-BE49-F238E27FC236}">
                <a16:creationId xmlns:a16="http://schemas.microsoft.com/office/drawing/2014/main" id="{2FAAF95A-40DB-6D4F-7F50-10280592455B}"/>
              </a:ext>
            </a:extLst>
          </p:cNvPr>
          <p:cNvCxnSpPr>
            <a:cxnSpLocks noChangeShapeType="1"/>
            <a:endCxn id="3079" idx="3"/>
          </p:cNvCxnSpPr>
          <p:nvPr/>
        </p:nvCxnSpPr>
        <p:spPr bwMode="auto">
          <a:xfrm flipH="1" flipV="1">
            <a:off x="1484313" y="4330700"/>
            <a:ext cx="307975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AutoShape 141">
            <a:extLst>
              <a:ext uri="{FF2B5EF4-FFF2-40B4-BE49-F238E27FC236}">
                <a16:creationId xmlns:a16="http://schemas.microsoft.com/office/drawing/2014/main" id="{B6F5A676-CB79-CCF2-7A31-F962E431859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009775" y="2560638"/>
            <a:ext cx="1244600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4" name="AutoShape 142">
            <a:extLst>
              <a:ext uri="{FF2B5EF4-FFF2-40B4-BE49-F238E27FC236}">
                <a16:creationId xmlns:a16="http://schemas.microsoft.com/office/drawing/2014/main" id="{29BC4DC8-78DB-E494-9230-53FEDCF0F35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894013" y="2447925"/>
            <a:ext cx="550862" cy="449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5" name="AutoShape 145">
            <a:extLst>
              <a:ext uri="{FF2B5EF4-FFF2-40B4-BE49-F238E27FC236}">
                <a16:creationId xmlns:a16="http://schemas.microsoft.com/office/drawing/2014/main" id="{DC4C740E-5DF2-A0BC-506B-2A14EC1A9BB3}"/>
              </a:ext>
            </a:extLst>
          </p:cNvPr>
          <p:cNvCxnSpPr>
            <a:cxnSpLocks noChangeShapeType="1"/>
            <a:endCxn id="3127" idx="0"/>
          </p:cNvCxnSpPr>
          <p:nvPr/>
        </p:nvCxnSpPr>
        <p:spPr bwMode="auto">
          <a:xfrm>
            <a:off x="5395913" y="3490913"/>
            <a:ext cx="698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AutoShape 150">
            <a:extLst>
              <a:ext uri="{FF2B5EF4-FFF2-40B4-BE49-F238E27FC236}">
                <a16:creationId xmlns:a16="http://schemas.microsoft.com/office/drawing/2014/main" id="{E704571B-35DC-F2E1-E5C6-9BFBC2695BB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325563" y="4635500"/>
            <a:ext cx="439737" cy="179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AutoShape 153">
            <a:extLst>
              <a:ext uri="{FF2B5EF4-FFF2-40B4-BE49-F238E27FC236}">
                <a16:creationId xmlns:a16="http://schemas.microsoft.com/office/drawing/2014/main" id="{72634848-D502-FDCC-0E0C-E60CB814573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24150" y="4724400"/>
            <a:ext cx="87313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AutoShape 155">
            <a:extLst>
              <a:ext uri="{FF2B5EF4-FFF2-40B4-BE49-F238E27FC236}">
                <a16:creationId xmlns:a16="http://schemas.microsoft.com/office/drawing/2014/main" id="{F14853F9-4C61-6363-CFCD-ECF9CC0A8D3C}"/>
              </a:ext>
            </a:extLst>
          </p:cNvPr>
          <p:cNvCxnSpPr>
            <a:cxnSpLocks noChangeShapeType="1"/>
            <a:stCxn id="3083" idx="3"/>
            <a:endCxn id="69" idx="1"/>
          </p:cNvCxnSpPr>
          <p:nvPr/>
        </p:nvCxnSpPr>
        <p:spPr bwMode="auto">
          <a:xfrm>
            <a:off x="1852613" y="1990725"/>
            <a:ext cx="5397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9" name="Text Box 164">
            <a:extLst>
              <a:ext uri="{FF2B5EF4-FFF2-40B4-BE49-F238E27FC236}">
                <a16:creationId xmlns:a16="http://schemas.microsoft.com/office/drawing/2014/main" id="{1C798EB6-BFE1-8A01-F99C-EC6B5BB4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925" y="4113213"/>
            <a:ext cx="1787525" cy="22812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Religious Education </a:t>
            </a:r>
          </a:p>
          <a:p>
            <a:pPr algn="ctr"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Transformation                                 </a:t>
            </a:r>
            <a:r>
              <a:rPr lang="en-GB" altLang="en-US" sz="900">
                <a:latin typeface="Albertus Extra Bold" pitchFamily="34" charset="0"/>
              </a:rPr>
              <a:t>Learning about the feast of Pentecost and how it is a celebration of the gift of God’s transforming power.</a:t>
            </a:r>
          </a:p>
          <a:p>
            <a:pPr algn="ctr"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Freedom and responsibility</a:t>
            </a:r>
            <a:endParaRPr lang="en-GB" altLang="en-US" sz="900" b="1">
              <a:latin typeface="Albertus Extra Bold" pitchFamily="34" charset="0"/>
            </a:endParaRPr>
          </a:p>
          <a:p>
            <a:pPr algn="ctr">
              <a:buFontTx/>
              <a:buNone/>
            </a:pPr>
            <a:r>
              <a:rPr lang="en-GB" altLang="en-US" sz="900">
                <a:latin typeface="Albertus Extra Bold" pitchFamily="34" charset="0"/>
              </a:rPr>
              <a:t>Learning that God has given us the free will and power to choose. </a:t>
            </a:r>
          </a:p>
          <a:p>
            <a:pPr algn="ctr"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Stewardship                            </a:t>
            </a:r>
            <a:r>
              <a:rPr lang="en-GB" altLang="en-US" sz="900">
                <a:latin typeface="Albertus Extra Bold" pitchFamily="34" charset="0"/>
              </a:rPr>
              <a:t>Understanding that we are made in the image of God and are part of His creation and that caring for creation is part of caring for ourselves</a:t>
            </a:r>
            <a:endParaRPr lang="en-GB" altLang="en-US" sz="900" b="1" u="sng">
              <a:latin typeface="Albertus Extra Bold" pitchFamily="34" charset="0"/>
            </a:endParaRPr>
          </a:p>
        </p:txBody>
      </p:sp>
      <p:cxnSp>
        <p:nvCxnSpPr>
          <p:cNvPr id="3100" name="AutoShape 166">
            <a:extLst>
              <a:ext uri="{FF2B5EF4-FFF2-40B4-BE49-F238E27FC236}">
                <a16:creationId xmlns:a16="http://schemas.microsoft.com/office/drawing/2014/main" id="{4489963D-A207-731D-5C54-E658E4985ADA}"/>
              </a:ext>
            </a:extLst>
          </p:cNvPr>
          <p:cNvCxnSpPr>
            <a:cxnSpLocks noChangeShapeType="1"/>
            <a:endCxn id="3126" idx="0"/>
          </p:cNvCxnSpPr>
          <p:nvPr/>
        </p:nvCxnSpPr>
        <p:spPr bwMode="auto">
          <a:xfrm flipH="1">
            <a:off x="4030663" y="3476625"/>
            <a:ext cx="193675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1" name="Text Box 172">
            <a:extLst>
              <a:ext uri="{FF2B5EF4-FFF2-40B4-BE49-F238E27FC236}">
                <a16:creationId xmlns:a16="http://schemas.microsoft.com/office/drawing/2014/main" id="{05ECCB29-25FA-D210-70C6-5563378B2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1388" y="2051050"/>
            <a:ext cx="1708150" cy="127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b="1" u="sng">
                <a:latin typeface="Albertus Extra Bold" pitchFamily="34" charset="0"/>
                <a:cs typeface="Arial" panose="020B0604020202020204" pitchFamily="34" charset="0"/>
              </a:rPr>
              <a:t>History: Victorians                     </a:t>
            </a:r>
            <a:r>
              <a:rPr lang="en-US" altLang="en-US" sz="900">
                <a:latin typeface="Albertus Extra Bold" pitchFamily="34" charset="0"/>
                <a:cs typeface="Arial" panose="020B0604020202020204" pitchFamily="34" charset="0"/>
              </a:rPr>
              <a:t>Learning about key </a:t>
            </a:r>
            <a:r>
              <a:rPr lang="en-GB" altLang="en-US" sz="900">
                <a:latin typeface="Albertus Extra Bold" pitchFamily="34" charset="0"/>
              </a:rPr>
              <a:t>aspects of the Victorian era and their impact on society.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b="1" u="sng">
                <a:latin typeface="Albertus Extra Bold" pitchFamily="34" charset="0"/>
                <a:cs typeface="Arial" panose="020B0604020202020204" pitchFamily="34" charset="0"/>
              </a:rPr>
              <a:t> Geography: Sustainability </a:t>
            </a:r>
            <a:r>
              <a:rPr lang="en-US" altLang="en-US" sz="900">
                <a:latin typeface="Albertus Extra Bold" pitchFamily="34" charset="0"/>
                <a:cs typeface="Arial" panose="020B0604020202020204" pitchFamily="34" charset="0"/>
              </a:rPr>
              <a:t>Learning about the importance of environmental issues and the human impact on the world.</a:t>
            </a:r>
            <a:r>
              <a:rPr lang="en-US" altLang="en-US" sz="900" u="sng">
                <a:latin typeface="Albertus Extra Bold" pitchFamily="34" charset="0"/>
                <a:cs typeface="Arial" panose="020B0604020202020204" pitchFamily="34" charset="0"/>
              </a:rPr>
              <a:t>                                </a:t>
            </a:r>
          </a:p>
        </p:txBody>
      </p:sp>
      <p:cxnSp>
        <p:nvCxnSpPr>
          <p:cNvPr id="3102" name="AutoShape 173">
            <a:extLst>
              <a:ext uri="{FF2B5EF4-FFF2-40B4-BE49-F238E27FC236}">
                <a16:creationId xmlns:a16="http://schemas.microsoft.com/office/drawing/2014/main" id="{AD75A7DC-157B-E765-A71B-16F1E9172FDA}"/>
              </a:ext>
            </a:extLst>
          </p:cNvPr>
          <p:cNvCxnSpPr>
            <a:cxnSpLocks noChangeShapeType="1"/>
            <a:endCxn id="3101" idx="1"/>
          </p:cNvCxnSpPr>
          <p:nvPr/>
        </p:nvCxnSpPr>
        <p:spPr bwMode="auto">
          <a:xfrm flipV="1">
            <a:off x="6056313" y="2686050"/>
            <a:ext cx="1235075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36" name="AutoShape 188">
            <a:extLst>
              <a:ext uri="{FF2B5EF4-FFF2-40B4-BE49-F238E27FC236}">
                <a16:creationId xmlns:a16="http://schemas.microsoft.com/office/drawing/2014/main" id="{82EEA4EF-BE03-457C-971C-F8D395225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5734050"/>
            <a:ext cx="2400300" cy="1130300"/>
          </a:xfrm>
          <a:prstGeom prst="irregularSeal2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n-GB" sz="1000">
              <a:latin typeface="Albertus Extra Bold"/>
            </a:endParaRPr>
          </a:p>
        </p:txBody>
      </p:sp>
      <p:sp>
        <p:nvSpPr>
          <p:cNvPr id="3104" name="Text Box 190">
            <a:extLst>
              <a:ext uri="{FF2B5EF4-FFF2-40B4-BE49-F238E27FC236}">
                <a16:creationId xmlns:a16="http://schemas.microsoft.com/office/drawing/2014/main" id="{E8B7CA0A-3FAA-FE5E-6644-BDD411E64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6038850"/>
            <a:ext cx="14414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</a:rPr>
              <a:t>ENRICHMENT        </a:t>
            </a:r>
            <a:r>
              <a:rPr lang="en-US" altLang="en-US" sz="1000" b="1">
                <a:latin typeface="Albertus Extra Bold" pitchFamily="34" charset="0"/>
              </a:rPr>
              <a:t>S</a:t>
            </a:r>
            <a:r>
              <a:rPr lang="en-GB" altLang="en-US" sz="1000" b="1">
                <a:latin typeface="Albertus Extra Bold" pitchFamily="34" charset="0"/>
              </a:rPr>
              <a:t>ustainability Centre Residential trip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0283025-B785-4895-8C75-0B68A9A9FD4E}"/>
              </a:ext>
            </a:extLst>
          </p:cNvPr>
          <p:cNvSpPr/>
          <p:nvPr/>
        </p:nvSpPr>
        <p:spPr>
          <a:xfrm>
            <a:off x="4997450" y="5330825"/>
            <a:ext cx="1058863" cy="93345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000">
              <a:solidFill>
                <a:srgbClr val="FFFFFF"/>
              </a:solidFill>
              <a:latin typeface="Albertus Extra Bold"/>
            </a:endParaRPr>
          </a:p>
        </p:txBody>
      </p:sp>
      <p:sp>
        <p:nvSpPr>
          <p:cNvPr id="3106" name="TextBox 3">
            <a:extLst>
              <a:ext uri="{FF2B5EF4-FFF2-40B4-BE49-F238E27FC236}">
                <a16:creationId xmlns:a16="http://schemas.microsoft.com/office/drawing/2014/main" id="{4699C0E6-F51C-3D6E-E9E9-9C481377B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238" y="5451475"/>
            <a:ext cx="11255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Albertus Extra Bold" pitchFamily="34" charset="0"/>
              </a:rPr>
              <a:t>Please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Albertus Extra Bold" pitchFamily="34" charset="0"/>
              </a:rPr>
              <a:t>encourage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Albertus Extra Bold" pitchFamily="34" charset="0"/>
              </a:rPr>
              <a:t> your child to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Albertus Extra Bold" pitchFamily="34" charset="0"/>
              </a:rPr>
              <a:t> each day</a:t>
            </a:r>
          </a:p>
        </p:txBody>
      </p:sp>
      <p:sp>
        <p:nvSpPr>
          <p:cNvPr id="4" name="Oval 2">
            <a:extLst>
              <a:ext uri="{FF2B5EF4-FFF2-40B4-BE49-F238E27FC236}">
                <a16:creationId xmlns:a16="http://schemas.microsoft.com/office/drawing/2014/main" id="{1172B2A3-0B8F-471A-9656-6CF6386B6CBB}"/>
              </a:ext>
            </a:extLst>
          </p:cNvPr>
          <p:cNvSpPr/>
          <p:nvPr/>
        </p:nvSpPr>
        <p:spPr>
          <a:xfrm>
            <a:off x="7405688" y="101600"/>
            <a:ext cx="1487487" cy="129857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900" b="1" dirty="0">
                <a:solidFill>
                  <a:schemeClr val="tx1"/>
                </a:solidFill>
                <a:latin typeface="Albertus Extra Bold"/>
              </a:rPr>
              <a:t>Home learning set on Wednesday due back on Friday and Friday due back the following Tuesday</a:t>
            </a:r>
          </a:p>
        </p:txBody>
      </p:sp>
      <p:sp>
        <p:nvSpPr>
          <p:cNvPr id="3108" name="Text Box 73">
            <a:extLst>
              <a:ext uri="{FF2B5EF4-FFF2-40B4-BE49-F238E27FC236}">
                <a16:creationId xmlns:a16="http://schemas.microsoft.com/office/drawing/2014/main" id="{8B56F70B-9691-AD04-D04E-50ACC9848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927100"/>
            <a:ext cx="1508125" cy="6461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900" b="1" u="sng">
                <a:latin typeface="Albertus Extra Bold" pitchFamily="34" charset="0"/>
              </a:rPr>
              <a:t>Selection in quizzes </a:t>
            </a:r>
            <a:r>
              <a:rPr lang="en-GB" altLang="en-US" sz="900">
                <a:latin typeface="Albertus Extra Bold" pitchFamily="34" charset="0"/>
              </a:rPr>
              <a:t>Constructing programs in the Scratch programming environment.</a:t>
            </a:r>
            <a:endParaRPr lang="en-US" altLang="en-US" sz="900">
              <a:solidFill>
                <a:srgbClr val="FF0000"/>
              </a:solidFill>
              <a:latin typeface="Albertus Extra Bold" pitchFamily="34" charset="0"/>
            </a:endParaRPr>
          </a:p>
        </p:txBody>
      </p:sp>
      <p:cxnSp>
        <p:nvCxnSpPr>
          <p:cNvPr id="3109" name="AutoShape 134">
            <a:extLst>
              <a:ext uri="{FF2B5EF4-FFF2-40B4-BE49-F238E27FC236}">
                <a16:creationId xmlns:a16="http://schemas.microsoft.com/office/drawing/2014/main" id="{204F356F-7DAA-C430-434D-941D285609B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30338" y="4748213"/>
            <a:ext cx="608012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110" name="Picture 80">
            <a:extLst>
              <a:ext uri="{FF2B5EF4-FFF2-40B4-BE49-F238E27FC236}">
                <a16:creationId xmlns:a16="http://schemas.microsoft.com/office/drawing/2014/main" id="{FDFBD72E-C7F7-3C2E-06A0-BFC795D63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30175"/>
            <a:ext cx="785813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11" name="AutoShape 155">
            <a:extLst>
              <a:ext uri="{FF2B5EF4-FFF2-40B4-BE49-F238E27FC236}">
                <a16:creationId xmlns:a16="http://schemas.microsoft.com/office/drawing/2014/main" id="{E798756F-109D-9DB6-600A-F01A31D635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22450" y="1571625"/>
            <a:ext cx="846138" cy="633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2" name="Text Box 172">
            <a:extLst>
              <a:ext uri="{FF2B5EF4-FFF2-40B4-BE49-F238E27FC236}">
                <a16:creationId xmlns:a16="http://schemas.microsoft.com/office/drawing/2014/main" id="{6548F136-6E7F-059A-0472-B0FBAF415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488" y="4059238"/>
            <a:ext cx="1577975" cy="10620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900">
                <a:latin typeface="Albertus Extra Bold" pitchFamily="34" charset="0"/>
              </a:rPr>
              <a:t>Learning more complicated songs and folk songs focusing on accurate singing. This means we can explore more part singing. We will know all rhythm elements in simple time.</a:t>
            </a:r>
            <a:endParaRPr lang="en-US" altLang="en-US" sz="1000">
              <a:solidFill>
                <a:srgbClr val="FF0000"/>
              </a:solidFill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13" name="Text Box 172">
            <a:extLst>
              <a:ext uri="{FF2B5EF4-FFF2-40B4-BE49-F238E27FC236}">
                <a16:creationId xmlns:a16="http://schemas.microsoft.com/office/drawing/2014/main" id="{93CDA911-3C34-DB94-921D-9F785B3A7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2050" y="6092825"/>
            <a:ext cx="2573338" cy="6461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>
                <a:latin typeface="Albertus Extra Bold" pitchFamily="34" charset="0"/>
                <a:cs typeface="Arial" panose="020B0604020202020204" pitchFamily="34" charset="0"/>
              </a:rPr>
              <a:t>Describing people and animals. Discovering life in Morocco, a French-speaking country. Learning transport modes. Using our spoken skills to increase our conversation fluency.</a:t>
            </a:r>
            <a:endParaRPr lang="en-US" altLang="en-US" sz="900">
              <a:latin typeface="Albertus Extra Bold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696FA2-E512-4ACC-8FBA-7FB225BF5084}"/>
              </a:ext>
            </a:extLst>
          </p:cNvPr>
          <p:cNvCxnSpPr>
            <a:cxnSpLocks/>
            <a:stCxn id="3074" idx="3"/>
            <a:endCxn id="3123" idx="1"/>
          </p:cNvCxnSpPr>
          <p:nvPr/>
        </p:nvCxnSpPr>
        <p:spPr>
          <a:xfrm>
            <a:off x="6142038" y="3203575"/>
            <a:ext cx="1590675" cy="668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5" name="AutoShape 133">
            <a:extLst>
              <a:ext uri="{FF2B5EF4-FFF2-40B4-BE49-F238E27FC236}">
                <a16:creationId xmlns:a16="http://schemas.microsoft.com/office/drawing/2014/main" id="{37FE9B02-B429-C4D3-8792-9D43F99110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35450" y="2363788"/>
            <a:ext cx="125413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6" name="Text Box 70">
            <a:extLst>
              <a:ext uri="{FF2B5EF4-FFF2-40B4-BE49-F238E27FC236}">
                <a16:creationId xmlns:a16="http://schemas.microsoft.com/office/drawing/2014/main" id="{65818A4A-50E4-73B3-319D-E43605D51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38" y="2474913"/>
            <a:ext cx="1223962" cy="276225"/>
          </a:xfrm>
          <a:prstGeom prst="rect">
            <a:avLst/>
          </a:prstGeom>
          <a:noFill/>
          <a:ln w="38100" cmpd="dbl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Science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71">
            <a:extLst>
              <a:ext uri="{FF2B5EF4-FFF2-40B4-BE49-F238E27FC236}">
                <a16:creationId xmlns:a16="http://schemas.microsoft.com/office/drawing/2014/main" id="{F855B483-7EE7-4750-ADF2-00316CF5D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363" y="2189163"/>
            <a:ext cx="838200" cy="276225"/>
          </a:xfrm>
          <a:prstGeom prst="rect">
            <a:avLst/>
          </a:prstGeom>
          <a:noFill/>
          <a:ln w="38100" cmpd="dbl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ICT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18" name="Text Box 63">
            <a:extLst>
              <a:ext uri="{FF2B5EF4-FFF2-40B4-BE49-F238E27FC236}">
                <a16:creationId xmlns:a16="http://schemas.microsoft.com/office/drawing/2014/main" id="{9CBAB7C5-B49D-15C1-5D66-1A95E3581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388" y="2084388"/>
            <a:ext cx="1223962" cy="276225"/>
          </a:xfrm>
          <a:prstGeom prst="rect">
            <a:avLst/>
          </a:prstGeom>
          <a:noFill/>
          <a:ln w="38100" cmpd="dbl">
            <a:solidFill>
              <a:srgbClr val="FF9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PE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19" name="Text Box 105">
            <a:extLst>
              <a:ext uri="{FF2B5EF4-FFF2-40B4-BE49-F238E27FC236}">
                <a16:creationId xmlns:a16="http://schemas.microsoft.com/office/drawing/2014/main" id="{CA2F212D-3E49-B9CA-3DD9-ACD8B04E6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313" y="2495550"/>
            <a:ext cx="1225550" cy="276225"/>
          </a:xfrm>
          <a:prstGeom prst="rect">
            <a:avLst/>
          </a:prstGeom>
          <a:noFill/>
          <a:ln w="38100" cmpd="dbl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English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cxnSp>
        <p:nvCxnSpPr>
          <p:cNvPr id="3120" name="AutoShape 135">
            <a:extLst>
              <a:ext uri="{FF2B5EF4-FFF2-40B4-BE49-F238E27FC236}">
                <a16:creationId xmlns:a16="http://schemas.microsoft.com/office/drawing/2014/main" id="{DC40DE6F-D674-B851-D05D-4665F41F6C4E}"/>
              </a:ext>
            </a:extLst>
          </p:cNvPr>
          <p:cNvCxnSpPr>
            <a:cxnSpLocks noChangeShapeType="1"/>
            <a:endCxn id="3091" idx="2"/>
          </p:cNvCxnSpPr>
          <p:nvPr/>
        </p:nvCxnSpPr>
        <p:spPr bwMode="auto">
          <a:xfrm flipV="1">
            <a:off x="5891213" y="2252663"/>
            <a:ext cx="231775" cy="230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1" name="Text Box 171">
            <a:extLst>
              <a:ext uri="{FF2B5EF4-FFF2-40B4-BE49-F238E27FC236}">
                <a16:creationId xmlns:a16="http://schemas.microsoft.com/office/drawing/2014/main" id="{5A26894C-1DB5-BB2C-7868-26589C01F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900" y="1538288"/>
            <a:ext cx="1222375" cy="461962"/>
          </a:xfrm>
          <a:prstGeom prst="rect">
            <a:avLst/>
          </a:prstGeom>
          <a:noFill/>
          <a:ln w="38100" cmpd="dbl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History &amp; Geography</a:t>
            </a:r>
            <a:r>
              <a:rPr lang="en-GB" altLang="en-US" sz="1200">
                <a:latin typeface="Comic Sans MS" panose="030F09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Text Box 118">
            <a:extLst>
              <a:ext uri="{FF2B5EF4-FFF2-40B4-BE49-F238E27FC236}">
                <a16:creationId xmlns:a16="http://schemas.microsoft.com/office/drawing/2014/main" id="{49DEA911-9E9D-70BB-822B-868D47610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3638" y="3833813"/>
            <a:ext cx="1060450" cy="276225"/>
          </a:xfrm>
          <a:prstGeom prst="rect">
            <a:avLst/>
          </a:prstGeom>
          <a:noFill/>
          <a:ln w="38100" cmpd="dbl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Art and DT</a:t>
            </a:r>
          </a:p>
        </p:txBody>
      </p:sp>
      <p:sp>
        <p:nvSpPr>
          <p:cNvPr id="3123" name="Text Box 118">
            <a:extLst>
              <a:ext uri="{FF2B5EF4-FFF2-40B4-BE49-F238E27FC236}">
                <a16:creationId xmlns:a16="http://schemas.microsoft.com/office/drawing/2014/main" id="{F7699705-0ECC-58CE-536F-61C2E86F4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2713" y="3733800"/>
            <a:ext cx="995362" cy="2762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Music</a:t>
            </a:r>
          </a:p>
        </p:txBody>
      </p:sp>
      <p:sp>
        <p:nvSpPr>
          <p:cNvPr id="3124" name="Text Box 118">
            <a:extLst>
              <a:ext uri="{FF2B5EF4-FFF2-40B4-BE49-F238E27FC236}">
                <a16:creationId xmlns:a16="http://schemas.microsoft.com/office/drawing/2014/main" id="{E6AC2CDF-6603-90C4-BA73-A4F56A3BC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4300" y="5511800"/>
            <a:ext cx="995363" cy="276225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French</a:t>
            </a:r>
          </a:p>
        </p:txBody>
      </p:sp>
      <p:cxnSp>
        <p:nvCxnSpPr>
          <p:cNvPr id="3125" name="AutoShape 144">
            <a:extLst>
              <a:ext uri="{FF2B5EF4-FFF2-40B4-BE49-F238E27FC236}">
                <a16:creationId xmlns:a16="http://schemas.microsoft.com/office/drawing/2014/main" id="{0667FB4C-F936-16E7-8DD9-55622D0D7736}"/>
              </a:ext>
            </a:extLst>
          </p:cNvPr>
          <p:cNvCxnSpPr>
            <a:cxnSpLocks noChangeShapeType="1"/>
            <a:endCxn id="3124" idx="2"/>
          </p:cNvCxnSpPr>
          <p:nvPr/>
        </p:nvCxnSpPr>
        <p:spPr bwMode="auto">
          <a:xfrm flipV="1">
            <a:off x="7885113" y="5788025"/>
            <a:ext cx="347662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6" name="Text Box 163">
            <a:extLst>
              <a:ext uri="{FF2B5EF4-FFF2-40B4-BE49-F238E27FC236}">
                <a16:creationId xmlns:a16="http://schemas.microsoft.com/office/drawing/2014/main" id="{E05A04DB-D172-B72A-24D9-282B8A999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388" y="3778250"/>
            <a:ext cx="842962" cy="276225"/>
          </a:xfrm>
          <a:prstGeom prst="rect">
            <a:avLst/>
          </a:prstGeom>
          <a:noFill/>
          <a:ln w="38100" cmpd="dbl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RE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27" name="Text Box 32">
            <a:extLst>
              <a:ext uri="{FF2B5EF4-FFF2-40B4-BE49-F238E27FC236}">
                <a16:creationId xmlns:a16="http://schemas.microsoft.com/office/drawing/2014/main" id="{1332F9EC-C0BB-DA21-1ABF-57EE21742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75" y="3763963"/>
            <a:ext cx="842963" cy="276225"/>
          </a:xfrm>
          <a:prstGeom prst="rect">
            <a:avLst/>
          </a:prstGeom>
          <a:noFill/>
          <a:ln w="38100" cmpd="dbl">
            <a:solidFill>
              <a:srgbClr val="FF8AD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PSHE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28" name="Text Box 51">
            <a:extLst>
              <a:ext uri="{FF2B5EF4-FFF2-40B4-BE49-F238E27FC236}">
                <a16:creationId xmlns:a16="http://schemas.microsoft.com/office/drawing/2014/main" id="{5BC8182A-3CFC-6A5F-403F-B505361E5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4433888"/>
            <a:ext cx="1223963" cy="276225"/>
          </a:xfrm>
          <a:prstGeom prst="rect">
            <a:avLst/>
          </a:prstGeom>
          <a:noFill/>
          <a:ln w="38100" cmpd="dbl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>
                <a:latin typeface="Albertus Extra Bold" pitchFamily="34" charset="0"/>
                <a:cs typeface="Arial" panose="020B0604020202020204" pitchFamily="34" charset="0"/>
              </a:rPr>
              <a:t>Maths</a:t>
            </a:r>
            <a:endParaRPr lang="en-US" altLang="en-US" sz="1200" b="1">
              <a:latin typeface="Albertus Extra Bold" pitchFamily="34" charset="0"/>
              <a:cs typeface="Arial" panose="020B0604020202020204" pitchFamily="34" charset="0"/>
            </a:endParaRPr>
          </a:p>
        </p:txBody>
      </p:sp>
      <p:pic>
        <p:nvPicPr>
          <p:cNvPr id="3129" name="Picture 4">
            <a:extLst>
              <a:ext uri="{FF2B5EF4-FFF2-40B4-BE49-F238E27FC236}">
                <a16:creationId xmlns:a16="http://schemas.microsoft.com/office/drawing/2014/main" id="{F91C8B80-0A9F-533E-62DD-96878A06C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2944813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5">
            <a:extLst>
              <a:ext uri="{FF2B5EF4-FFF2-40B4-BE49-F238E27FC236}">
                <a16:creationId xmlns:a16="http://schemas.microsoft.com/office/drawing/2014/main" id="{6473157D-3FB2-5761-E36F-6A2C86F08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2957513"/>
            <a:ext cx="48418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1" name="Text Box 54">
            <a:extLst>
              <a:ext uri="{FF2B5EF4-FFF2-40B4-BE49-F238E27FC236}">
                <a16:creationId xmlns:a16="http://schemas.microsoft.com/office/drawing/2014/main" id="{3F6DC6DE-DA71-5E96-8431-BABACF4E6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5092700"/>
            <a:ext cx="933450" cy="4000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Converting units</a:t>
            </a:r>
            <a:endParaRPr lang="en-US" altLang="en-US" sz="10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sp>
        <p:nvSpPr>
          <p:cNvPr id="3132" name="Text Box 54">
            <a:extLst>
              <a:ext uri="{FF2B5EF4-FFF2-40B4-BE49-F238E27FC236}">
                <a16:creationId xmlns:a16="http://schemas.microsoft.com/office/drawing/2014/main" id="{F0ED63D8-2737-8612-D106-129764E4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5360988"/>
            <a:ext cx="933450" cy="4000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b="1" u="sng">
                <a:latin typeface="Albertus Extra Bold" pitchFamily="34" charset="0"/>
                <a:cs typeface="Arial" panose="020B0604020202020204" pitchFamily="34" charset="0"/>
              </a:rPr>
              <a:t>Negative numbers</a:t>
            </a:r>
            <a:endParaRPr lang="en-US" altLang="en-US" sz="1000" b="1" u="sng">
              <a:latin typeface="Albertus Extra Bold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55F2C5-ECAA-46D0-82AD-D0CE712EEB15}"/>
              </a:ext>
            </a:extLst>
          </p:cNvPr>
          <p:cNvCxnSpPr>
            <a:cxnSpLocks/>
            <a:stCxn id="3131" idx="0"/>
            <a:endCxn id="3128" idx="2"/>
          </p:cNvCxnSpPr>
          <p:nvPr/>
        </p:nvCxnSpPr>
        <p:spPr>
          <a:xfrm flipV="1">
            <a:off x="2201863" y="4710113"/>
            <a:ext cx="185737" cy="382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5879F4F-856E-44E9-B16A-A27BE4336BA8}"/>
              </a:ext>
            </a:extLst>
          </p:cNvPr>
          <p:cNvCxnSpPr>
            <a:cxnSpLocks/>
          </p:cNvCxnSpPr>
          <p:nvPr/>
        </p:nvCxnSpPr>
        <p:spPr>
          <a:xfrm flipV="1">
            <a:off x="1290638" y="4721225"/>
            <a:ext cx="495300" cy="409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35" name="Picture 32">
            <a:extLst>
              <a:ext uri="{FF2B5EF4-FFF2-40B4-BE49-F238E27FC236}">
                <a16:creationId xmlns:a16="http://schemas.microsoft.com/office/drawing/2014/main" id="{25AE35EB-1550-0169-5FCD-DE035589E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25" y="171450"/>
            <a:ext cx="7413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33">
            <a:extLst>
              <a:ext uri="{FF2B5EF4-FFF2-40B4-BE49-F238E27FC236}">
                <a16:creationId xmlns:a16="http://schemas.microsoft.com/office/drawing/2014/main" id="{1D3F0448-6671-9DE2-AA51-8DAC3765B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050" y="171450"/>
            <a:ext cx="73818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400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Albertus Extra Bold</vt:lpstr>
      <vt:lpstr>Comic Sans MS</vt:lpstr>
      <vt:lpstr>Times New Roman</vt:lpstr>
      <vt:lpstr>Default Design</vt:lpstr>
      <vt:lpstr>PowerPoint Presentation</vt:lpstr>
    </vt:vector>
  </TitlesOfParts>
  <Company>LBS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Sutton Learning for Life</dc:creator>
  <cp:lastModifiedBy>Melanie Flowers</cp:lastModifiedBy>
  <cp:revision>151</cp:revision>
  <cp:lastPrinted>2014-09-04T11:35:13Z</cp:lastPrinted>
  <dcterms:created xsi:type="dcterms:W3CDTF">2007-07-04T12:22:15Z</dcterms:created>
  <dcterms:modified xsi:type="dcterms:W3CDTF">2024-05-15T10:21:31Z</dcterms:modified>
</cp:coreProperties>
</file>